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layfair Display"/>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layfairDisplay-italic.fntdata"/><Relationship Id="rId6" Type="http://schemas.openxmlformats.org/officeDocument/2006/relationships/slide" Target="slides/slide1.xml"/><Relationship Id="rId18" Type="http://schemas.openxmlformats.org/officeDocument/2006/relationships/font" Target="fonts/PlayfairDispl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670d190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670d190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670d190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670d190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55130105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55130105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Pitch your application</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is the problem?</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is your solution?</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is the motivation for the idea?</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does the app do?</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160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Who would want to use 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670d190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670d190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are the current alternatives?</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Why is another solution needed?</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How do you differ?</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How are you complementary?</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160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Do you fit into an ecosystem?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670d190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670d190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did you design first?</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are you implementing first?</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How do you manage the project?</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160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How do you split the workload amongst group members?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670d190e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670d190e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670d190e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670d190e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670d190e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670d190e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670d190e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670d190e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are your Resources?</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Controllers and Models did you design?</a:t>
            </a:r>
            <a:endParaRPr sz="1800">
              <a:solidFill>
                <a:schemeClr val="dk2"/>
              </a:solidFill>
              <a:latin typeface="Playfair Display"/>
              <a:ea typeface="Playfair Display"/>
              <a:cs typeface="Playfair Display"/>
              <a:sym typeface="Playfair Display"/>
            </a:endParaRPr>
          </a:p>
          <a:p>
            <a:pPr indent="0" lvl="0" marL="0" rtl="0" algn="l">
              <a:lnSpc>
                <a:spcPct val="115000"/>
              </a:lnSpc>
              <a:spcBef>
                <a:spcPts val="1600"/>
              </a:spcBef>
              <a:spcAft>
                <a:spcPts val="1600"/>
              </a:spcAft>
              <a:buClr>
                <a:schemeClr val="dk2"/>
              </a:buClr>
              <a:buSzPts val="1100"/>
              <a:buFont typeface="Arial"/>
              <a:buNone/>
            </a:pPr>
            <a:r>
              <a:rPr lang="en" sz="1800">
                <a:solidFill>
                  <a:schemeClr val="dk2"/>
                </a:solidFill>
                <a:latin typeface="Playfair Display"/>
                <a:ea typeface="Playfair Display"/>
                <a:cs typeface="Playfair Display"/>
                <a:sym typeface="Playfair Display"/>
              </a:rPr>
              <a:t>What Tests have you written or planned?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670d190e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670d190e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74653" y="505925"/>
            <a:ext cx="5929200" cy="124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u="sng">
                <a:solidFill>
                  <a:srgbClr val="FF0029"/>
                </a:solidFill>
                <a:latin typeface="Cambria"/>
                <a:ea typeface="Cambria"/>
                <a:cs typeface="Cambria"/>
                <a:sym typeface="Cambria"/>
              </a:rPr>
              <a:t>Home Taste</a:t>
            </a:r>
            <a:endParaRPr b="1" u="sng">
              <a:solidFill>
                <a:srgbClr val="FF0029"/>
              </a:solidFill>
              <a:latin typeface="Cambria"/>
              <a:ea typeface="Cambria"/>
              <a:cs typeface="Cambria"/>
              <a:sym typeface="Cambria"/>
            </a:endParaRPr>
          </a:p>
        </p:txBody>
      </p:sp>
      <p:sp>
        <p:nvSpPr>
          <p:cNvPr id="55" name="Google Shape;55;p13"/>
          <p:cNvSpPr txBox="1"/>
          <p:nvPr>
            <p:ph idx="1" type="subTitle"/>
          </p:nvPr>
        </p:nvSpPr>
        <p:spPr>
          <a:xfrm>
            <a:off x="120450" y="1996975"/>
            <a:ext cx="6182400" cy="19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mbria"/>
                <a:ea typeface="Cambria"/>
                <a:cs typeface="Cambria"/>
                <a:sym typeface="Cambria"/>
              </a:rPr>
              <a:t>Stanley Pena</a:t>
            </a:r>
            <a:endParaRPr>
              <a:solidFill>
                <a:srgbClr val="FFFFFF"/>
              </a:solidFill>
              <a:latin typeface="Cambria"/>
              <a:ea typeface="Cambria"/>
              <a:cs typeface="Cambria"/>
              <a:sym typeface="Cambria"/>
            </a:endParaRPr>
          </a:p>
          <a:p>
            <a:pPr indent="0" lvl="0" marL="0" rtl="0" algn="ctr">
              <a:spcBef>
                <a:spcPts val="0"/>
              </a:spcBef>
              <a:spcAft>
                <a:spcPts val="0"/>
              </a:spcAft>
              <a:buNone/>
            </a:pPr>
            <a:r>
              <a:rPr lang="en">
                <a:solidFill>
                  <a:srgbClr val="FFFFFF"/>
                </a:solidFill>
                <a:latin typeface="Cambria"/>
                <a:ea typeface="Cambria"/>
                <a:cs typeface="Cambria"/>
                <a:sym typeface="Cambria"/>
              </a:rPr>
              <a:t>Jeremy Yu</a:t>
            </a:r>
            <a:endParaRPr>
              <a:solidFill>
                <a:srgbClr val="FFFFFF"/>
              </a:solidFill>
              <a:latin typeface="Cambria"/>
              <a:ea typeface="Cambria"/>
              <a:cs typeface="Cambria"/>
              <a:sym typeface="Cambria"/>
            </a:endParaRPr>
          </a:p>
          <a:p>
            <a:pPr indent="0" lvl="0" marL="0" rtl="0" algn="ctr">
              <a:spcBef>
                <a:spcPts val="0"/>
              </a:spcBef>
              <a:spcAft>
                <a:spcPts val="0"/>
              </a:spcAft>
              <a:buNone/>
            </a:pPr>
            <a:r>
              <a:rPr lang="en">
                <a:solidFill>
                  <a:srgbClr val="FFFFFF"/>
                </a:solidFill>
                <a:latin typeface="Cambria"/>
                <a:ea typeface="Cambria"/>
                <a:cs typeface="Cambria"/>
                <a:sym typeface="Cambria"/>
              </a:rPr>
              <a:t>Qiuqun Wang</a:t>
            </a:r>
            <a:endParaRPr>
              <a:solidFill>
                <a:srgbClr val="FFFFFF"/>
              </a:solidFill>
              <a:latin typeface="Cambria"/>
              <a:ea typeface="Cambria"/>
              <a:cs typeface="Cambria"/>
              <a:sym typeface="Cambria"/>
            </a:endParaRPr>
          </a:p>
          <a:p>
            <a:pPr indent="0" lvl="0" marL="0" rtl="0" algn="ctr">
              <a:spcBef>
                <a:spcPts val="0"/>
              </a:spcBef>
              <a:spcAft>
                <a:spcPts val="0"/>
              </a:spcAft>
              <a:buNone/>
            </a:pPr>
            <a:r>
              <a:rPr lang="en">
                <a:solidFill>
                  <a:srgbClr val="FFFFFF"/>
                </a:solidFill>
                <a:latin typeface="Cambria"/>
                <a:ea typeface="Cambria"/>
                <a:cs typeface="Cambria"/>
                <a:sym typeface="Cambria"/>
              </a:rPr>
              <a:t>Rod Ta</a:t>
            </a:r>
            <a:endParaRPr>
              <a:solidFill>
                <a:srgbClr val="FFFFFF"/>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par>
                                <p:cTn fill="hold" nodeType="with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2"/>
          <p:cNvSpPr txBox="1"/>
          <p:nvPr>
            <p:ph type="title"/>
          </p:nvPr>
        </p:nvSpPr>
        <p:spPr>
          <a:xfrm>
            <a:off x="132525" y="348650"/>
            <a:ext cx="575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5AD52D"/>
                </a:solidFill>
                <a:latin typeface="Cambria"/>
                <a:ea typeface="Cambria"/>
                <a:cs typeface="Cambria"/>
                <a:sym typeface="Cambria"/>
              </a:rPr>
              <a:t>What’s Next?</a:t>
            </a:r>
            <a:endParaRPr b="1" u="sng">
              <a:solidFill>
                <a:srgbClr val="5AD52D"/>
              </a:solidFill>
              <a:latin typeface="Cambria"/>
              <a:ea typeface="Cambria"/>
              <a:cs typeface="Cambria"/>
              <a:sym typeface="Cambria"/>
            </a:endParaRPr>
          </a:p>
        </p:txBody>
      </p:sp>
      <p:sp>
        <p:nvSpPr>
          <p:cNvPr id="113" name="Google Shape;113;p22"/>
          <p:cNvSpPr txBox="1"/>
          <p:nvPr>
            <p:ph idx="1" type="body"/>
          </p:nvPr>
        </p:nvSpPr>
        <p:spPr>
          <a:xfrm>
            <a:off x="311700" y="1152475"/>
            <a:ext cx="5168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Cambria"/>
                <a:ea typeface="Cambria"/>
                <a:cs typeface="Cambria"/>
                <a:sym typeface="Cambria"/>
              </a:rPr>
              <a:t>What are you working on next? </a:t>
            </a:r>
            <a:endParaRPr sz="1400">
              <a:solidFill>
                <a:srgbClr val="FFFFFF"/>
              </a:solidFill>
              <a:latin typeface="Cambria"/>
              <a:ea typeface="Cambria"/>
              <a:cs typeface="Cambria"/>
              <a:sym typeface="Cambria"/>
            </a:endParaRPr>
          </a:p>
          <a:p>
            <a:pPr indent="-317500" lvl="0" marL="457200" rtl="0" algn="l">
              <a:spcBef>
                <a:spcPts val="1600"/>
              </a:spcBef>
              <a:spcAft>
                <a:spcPts val="0"/>
              </a:spcAft>
              <a:buClr>
                <a:srgbClr val="FFFFFF"/>
              </a:buClr>
              <a:buSzPts val="1400"/>
              <a:buFont typeface="Cambria"/>
              <a:buChar char="-"/>
            </a:pPr>
            <a:r>
              <a:rPr lang="en" sz="1400">
                <a:solidFill>
                  <a:srgbClr val="FFFFFF"/>
                </a:solidFill>
                <a:latin typeface="Cambria"/>
                <a:ea typeface="Cambria"/>
                <a:cs typeface="Cambria"/>
                <a:sym typeface="Cambria"/>
              </a:rPr>
              <a:t>We currently have everything planned out and designed on paper. We are going to start working on developing the website now.</a:t>
            </a:r>
            <a:endParaRPr sz="1400">
              <a:solidFill>
                <a:srgbClr val="FFFFFF"/>
              </a:solidFill>
              <a:latin typeface="Cambria"/>
              <a:ea typeface="Cambria"/>
              <a:cs typeface="Cambria"/>
              <a:sym typeface="Cambria"/>
            </a:endParaRPr>
          </a:p>
          <a:p>
            <a:pPr indent="-317500" lvl="0" marL="457200" rtl="0" algn="l">
              <a:spcBef>
                <a:spcPts val="0"/>
              </a:spcBef>
              <a:spcAft>
                <a:spcPts val="0"/>
              </a:spcAft>
              <a:buClr>
                <a:srgbClr val="FFFFFF"/>
              </a:buClr>
              <a:buSzPts val="1400"/>
              <a:buFont typeface="Cambria"/>
              <a:buChar char="-"/>
            </a:pPr>
            <a:r>
              <a:rPr lang="en" sz="1400">
                <a:solidFill>
                  <a:schemeClr val="dk1"/>
                </a:solidFill>
                <a:latin typeface="Cambria"/>
                <a:ea typeface="Cambria"/>
                <a:cs typeface="Cambria"/>
                <a:sym typeface="Cambria"/>
              </a:rPr>
              <a:t>Peer Programming on Saturdays</a:t>
            </a:r>
            <a:endParaRPr sz="1400">
              <a:solidFill>
                <a:srgbClr val="FFFFFF"/>
              </a:solidFill>
              <a:latin typeface="Cambria"/>
              <a:ea typeface="Cambria"/>
              <a:cs typeface="Cambria"/>
              <a:sym typeface="Cambria"/>
            </a:endParaRPr>
          </a:p>
          <a:p>
            <a:pPr indent="0" lvl="0" marL="0" rtl="0" algn="l">
              <a:spcBef>
                <a:spcPts val="1600"/>
              </a:spcBef>
              <a:spcAft>
                <a:spcPts val="0"/>
              </a:spcAft>
              <a:buNone/>
            </a:pPr>
            <a:r>
              <a:rPr lang="en" sz="1400">
                <a:solidFill>
                  <a:srgbClr val="FFFFFF"/>
                </a:solidFill>
                <a:latin typeface="Cambria"/>
                <a:ea typeface="Cambria"/>
                <a:cs typeface="Cambria"/>
                <a:sym typeface="Cambria"/>
              </a:rPr>
              <a:t>What technologies do you still need to learn/integrate into your project?</a:t>
            </a:r>
            <a:endParaRPr sz="1400">
              <a:solidFill>
                <a:srgbClr val="FFFFFF"/>
              </a:solidFill>
              <a:latin typeface="Cambria"/>
              <a:ea typeface="Cambria"/>
              <a:cs typeface="Cambria"/>
              <a:sym typeface="Cambria"/>
            </a:endParaRPr>
          </a:p>
          <a:p>
            <a:pPr indent="-317500" lvl="0" marL="457200" rtl="0" algn="l">
              <a:spcBef>
                <a:spcPts val="1600"/>
              </a:spcBef>
              <a:spcAft>
                <a:spcPts val="0"/>
              </a:spcAft>
              <a:buClr>
                <a:srgbClr val="FFFFFF"/>
              </a:buClr>
              <a:buSzPts val="1400"/>
              <a:buFont typeface="Cambria"/>
              <a:buChar char="-"/>
            </a:pPr>
            <a:r>
              <a:rPr lang="en" sz="1400">
                <a:solidFill>
                  <a:srgbClr val="FFFFFF"/>
                </a:solidFill>
                <a:latin typeface="Cambria"/>
                <a:ea typeface="Cambria"/>
                <a:cs typeface="Cambria"/>
                <a:sym typeface="Cambria"/>
              </a:rPr>
              <a:t>Getting more familiar with React, Express and S</a:t>
            </a:r>
            <a:r>
              <a:rPr lang="en" sz="1400">
                <a:solidFill>
                  <a:srgbClr val="FFFFFF"/>
                </a:solidFill>
                <a:latin typeface="Cambria"/>
                <a:ea typeface="Cambria"/>
                <a:cs typeface="Cambria"/>
                <a:sym typeface="Cambria"/>
              </a:rPr>
              <a:t>equelize database</a:t>
            </a:r>
            <a:endParaRPr sz="1400">
              <a:solidFill>
                <a:srgbClr val="FFFFFF"/>
              </a:solidFill>
              <a:latin typeface="Cambria"/>
              <a:ea typeface="Cambria"/>
              <a:cs typeface="Cambria"/>
              <a:sym typeface="Cambria"/>
            </a:endParaRPr>
          </a:p>
          <a:p>
            <a:pPr indent="0" lvl="0" marL="0" rtl="0" algn="l">
              <a:spcBef>
                <a:spcPts val="1600"/>
              </a:spcBef>
              <a:spcAft>
                <a:spcPts val="1600"/>
              </a:spcAft>
              <a:buNone/>
            </a:pPr>
            <a:r>
              <a:t/>
            </a:r>
            <a:endParaRPr>
              <a:solidFill>
                <a:srgbClr val="FFFFFF"/>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3"/>
          <p:cNvSpPr txBox="1"/>
          <p:nvPr>
            <p:ph type="title"/>
          </p:nvPr>
        </p:nvSpPr>
        <p:spPr>
          <a:xfrm>
            <a:off x="166775" y="1858775"/>
            <a:ext cx="589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Any Feedback or Suggestions?</a:t>
            </a:r>
            <a:endParaRPr>
              <a:latin typeface="Cambria"/>
              <a:ea typeface="Cambria"/>
              <a:cs typeface="Cambria"/>
              <a:sym typeface="Cambria"/>
            </a:endParaRPr>
          </a:p>
          <a:p>
            <a:pPr indent="0" lvl="0" marL="0" rtl="0" algn="l">
              <a:spcBef>
                <a:spcPts val="0"/>
              </a:spcBef>
              <a:spcAft>
                <a:spcPts val="0"/>
              </a:spcAft>
              <a:buNone/>
            </a:pPr>
            <a:r>
              <a:t/>
            </a:r>
            <a:endParaRPr/>
          </a:p>
        </p:txBody>
      </p:sp>
      <p:sp>
        <p:nvSpPr>
          <p:cNvPr id="119" name="Google Shape;119;p23"/>
          <p:cNvSpPr txBox="1"/>
          <p:nvPr>
            <p:ph idx="1" type="body"/>
          </p:nvPr>
        </p:nvSpPr>
        <p:spPr>
          <a:xfrm>
            <a:off x="230250" y="2508750"/>
            <a:ext cx="6017100" cy="108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
                                        <p:tgtEl>
                                          <p:spTgt spid="11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469800" y="178800"/>
            <a:ext cx="542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9900"/>
                </a:solidFill>
                <a:latin typeface="Cambria"/>
                <a:ea typeface="Cambria"/>
                <a:cs typeface="Cambria"/>
                <a:sym typeface="Cambria"/>
              </a:rPr>
              <a:t>Motivation and Purpose</a:t>
            </a:r>
            <a:endParaRPr b="1" u="sng">
              <a:solidFill>
                <a:srgbClr val="FF9900"/>
              </a:solidFill>
              <a:latin typeface="Cambria"/>
              <a:ea typeface="Cambria"/>
              <a:cs typeface="Cambria"/>
              <a:sym typeface="Cambria"/>
            </a:endParaRPr>
          </a:p>
          <a:p>
            <a:pPr indent="0" lvl="0" marL="0" rtl="0" algn="l">
              <a:spcBef>
                <a:spcPts val="0"/>
              </a:spcBef>
              <a:spcAft>
                <a:spcPts val="0"/>
              </a:spcAft>
              <a:buNone/>
            </a:pPr>
            <a:r>
              <a:t/>
            </a:r>
            <a:endParaRPr/>
          </a:p>
        </p:txBody>
      </p:sp>
      <p:sp>
        <p:nvSpPr>
          <p:cNvPr id="61" name="Google Shape;61;p14"/>
          <p:cNvSpPr txBox="1"/>
          <p:nvPr>
            <p:ph idx="1" type="body"/>
          </p:nvPr>
        </p:nvSpPr>
        <p:spPr>
          <a:xfrm>
            <a:off x="249300" y="793675"/>
            <a:ext cx="5861700" cy="3965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Our goal is to have cooking as easy as ordering food</a:t>
            </a:r>
            <a:endParaRPr sz="1100">
              <a:solidFill>
                <a:srgbClr val="FFFFFF"/>
              </a:solidFill>
              <a:latin typeface="Cambria"/>
              <a:ea typeface="Cambria"/>
              <a:cs typeface="Cambria"/>
              <a:sym typeface="Cambria"/>
            </a:endParaRPr>
          </a:p>
          <a:p>
            <a:pPr indent="-298450" lvl="0" marL="4572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Cooking can be hard for many people because people often don't plan out their meal until they realize they are hungry. This is why easy, on-the-go fast food is so popular, even when people have easy access to a stove and some fresh ingredients.</a:t>
            </a:r>
            <a:endParaRPr sz="1100">
              <a:solidFill>
                <a:srgbClr val="FFFFFF"/>
              </a:solidFill>
              <a:latin typeface="Cambria"/>
              <a:ea typeface="Cambria"/>
              <a:cs typeface="Cambria"/>
              <a:sym typeface="Cambria"/>
            </a:endParaRPr>
          </a:p>
          <a:p>
            <a:pPr indent="-298450" lvl="0" marL="4572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So why do people still want to dine out or order food instead of cooking on their own?</a:t>
            </a:r>
            <a:endParaRPr sz="1100">
              <a:solidFill>
                <a:srgbClr val="FFFFFF"/>
              </a:solidFill>
              <a:latin typeface="Cambria"/>
              <a:ea typeface="Cambria"/>
              <a:cs typeface="Cambria"/>
              <a:sym typeface="Cambria"/>
            </a:endParaRPr>
          </a:p>
          <a:p>
            <a:pPr indent="-298450" lvl="0" marL="4572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Our guess is that it’s not that people are too lazy to cook but it’s that they are too lazy to plan it out.</a:t>
            </a:r>
            <a:endParaRPr sz="1100">
              <a:solidFill>
                <a:srgbClr val="FFFFFF"/>
              </a:solidFill>
              <a:latin typeface="Cambria"/>
              <a:ea typeface="Cambria"/>
              <a:cs typeface="Cambria"/>
              <a:sym typeface="Cambria"/>
            </a:endParaRPr>
          </a:p>
          <a:p>
            <a:pPr indent="-298450" lvl="0" marL="4572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A home cooked meal can be very easy if one can have all the ingredients ready and all the steps planned out, which is often not the case. People often just start cooking unprepared and often the meal turns out not the way they wanted it to.</a:t>
            </a:r>
            <a:endParaRPr sz="1100">
              <a:solidFill>
                <a:srgbClr val="FFFFFF"/>
              </a:solidFill>
              <a:latin typeface="Cambria"/>
              <a:ea typeface="Cambria"/>
              <a:cs typeface="Cambria"/>
              <a:sym typeface="Cambria"/>
            </a:endParaRPr>
          </a:p>
          <a:p>
            <a:pPr indent="-298450" lvl="0" marL="457200" rtl="0" algn="l">
              <a:spcBef>
                <a:spcPts val="0"/>
              </a:spcBef>
              <a:spcAft>
                <a:spcPts val="0"/>
              </a:spcAft>
              <a:buClr>
                <a:srgbClr val="FFFFFF"/>
              </a:buClr>
              <a:buSzPts val="1100"/>
              <a:buFont typeface="Cambria"/>
              <a:buChar char="●"/>
            </a:pPr>
            <a:r>
              <a:rPr lang="en" sz="1100" u="sng">
                <a:solidFill>
                  <a:srgbClr val="FFFFFF"/>
                </a:solidFill>
                <a:latin typeface="Cambria"/>
                <a:ea typeface="Cambria"/>
                <a:cs typeface="Cambria"/>
                <a:sym typeface="Cambria"/>
              </a:rPr>
              <a:t>Purpose</a:t>
            </a:r>
            <a:r>
              <a:rPr lang="en" sz="1100">
                <a:solidFill>
                  <a:srgbClr val="FFFFFF"/>
                </a:solidFill>
                <a:latin typeface="Cambria"/>
                <a:ea typeface="Cambria"/>
                <a:cs typeface="Cambria"/>
                <a:sym typeface="Cambria"/>
              </a:rPr>
              <a:t>: Deliver a service in which the user could use to plan out their meal. </a:t>
            </a:r>
            <a:endParaRPr sz="1100">
              <a:solidFill>
                <a:srgbClr val="FFFFFF"/>
              </a:solidFill>
              <a:latin typeface="Cambria"/>
              <a:ea typeface="Cambria"/>
              <a:cs typeface="Cambria"/>
              <a:sym typeface="Cambria"/>
            </a:endParaRPr>
          </a:p>
          <a:p>
            <a:pPr indent="-298450" lvl="0" marL="4572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There are </a:t>
            </a:r>
            <a:r>
              <a:rPr lang="en" sz="1100" u="sng">
                <a:solidFill>
                  <a:srgbClr val="FFFFFF"/>
                </a:solidFill>
                <a:latin typeface="Cambria"/>
                <a:ea typeface="Cambria"/>
                <a:cs typeface="Cambria"/>
                <a:sym typeface="Cambria"/>
              </a:rPr>
              <a:t>two main feature</a:t>
            </a:r>
            <a:r>
              <a:rPr lang="en" sz="1100">
                <a:solidFill>
                  <a:srgbClr val="FFFFFF"/>
                </a:solidFill>
                <a:latin typeface="Cambria"/>
                <a:ea typeface="Cambria"/>
                <a:cs typeface="Cambria"/>
                <a:sym typeface="Cambria"/>
              </a:rPr>
              <a:t> of the app</a:t>
            </a:r>
            <a:endParaRPr sz="1100">
              <a:solidFill>
                <a:srgbClr val="FFFFFF"/>
              </a:solidFill>
              <a:latin typeface="Cambria"/>
              <a:ea typeface="Cambria"/>
              <a:cs typeface="Cambria"/>
              <a:sym typeface="Cambria"/>
            </a:endParaRPr>
          </a:p>
          <a:p>
            <a:pPr indent="-298450" lvl="1" marL="9144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Allow the user to organize their personal recipes or browse the web for a new one to add to their collection of recipes</a:t>
            </a:r>
            <a:endParaRPr sz="1100">
              <a:solidFill>
                <a:srgbClr val="FFFFFF"/>
              </a:solidFill>
              <a:latin typeface="Cambria"/>
              <a:ea typeface="Cambria"/>
              <a:cs typeface="Cambria"/>
              <a:sym typeface="Cambria"/>
            </a:endParaRPr>
          </a:p>
          <a:p>
            <a:pPr indent="-298450" lvl="1" marL="9144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Plan out their weekly meal plan base on the recipes the user have in his/her collection</a:t>
            </a:r>
            <a:endParaRPr sz="1100">
              <a:solidFill>
                <a:srgbClr val="FFFFFF"/>
              </a:solidFill>
              <a:latin typeface="Cambria"/>
              <a:ea typeface="Cambria"/>
              <a:cs typeface="Cambria"/>
              <a:sym typeface="Cambria"/>
            </a:endParaRPr>
          </a:p>
          <a:p>
            <a:pPr indent="-298450" lvl="0" marL="4572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Users:</a:t>
            </a:r>
            <a:endParaRPr sz="1100">
              <a:solidFill>
                <a:srgbClr val="FFFFFF"/>
              </a:solidFill>
              <a:latin typeface="Cambria"/>
              <a:ea typeface="Cambria"/>
              <a:cs typeface="Cambria"/>
              <a:sym typeface="Cambria"/>
            </a:endParaRPr>
          </a:p>
          <a:p>
            <a:pPr indent="-298450" lvl="1" marL="9144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Anyone Who enjoys cooking or want to start cooking</a:t>
            </a:r>
            <a:endParaRPr sz="1100">
              <a:solidFill>
                <a:srgbClr val="FFFFFF"/>
              </a:solidFill>
              <a:latin typeface="Cambria"/>
              <a:ea typeface="Cambria"/>
              <a:cs typeface="Cambria"/>
              <a:sym typeface="Cambria"/>
            </a:endParaRPr>
          </a:p>
          <a:p>
            <a:pPr indent="-298450" lvl="1" marL="914400" rtl="0" algn="l">
              <a:spcBef>
                <a:spcPts val="0"/>
              </a:spcBef>
              <a:spcAft>
                <a:spcPts val="0"/>
              </a:spcAft>
              <a:buClr>
                <a:srgbClr val="FFFFFF"/>
              </a:buClr>
              <a:buSzPts val="1100"/>
              <a:buFont typeface="Cambria"/>
              <a:buChar char="○"/>
            </a:pPr>
            <a:r>
              <a:rPr lang="en" sz="1100">
                <a:solidFill>
                  <a:srgbClr val="FFFFFF"/>
                </a:solidFill>
                <a:latin typeface="Cambria"/>
                <a:ea typeface="Cambria"/>
                <a:cs typeface="Cambria"/>
                <a:sym typeface="Cambria"/>
              </a:rPr>
              <a:t>Chefs and restaurant managers</a:t>
            </a:r>
            <a:endParaRPr sz="1100">
              <a:solidFill>
                <a:srgbClr val="FFFFFF"/>
              </a:solidFill>
              <a:latin typeface="Cambria"/>
              <a:ea typeface="Cambria"/>
              <a:cs typeface="Cambria"/>
              <a:sym typeface="Cambria"/>
            </a:endParaRPr>
          </a:p>
          <a:p>
            <a:pPr indent="0" lvl="0" marL="45720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5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415575" y="216150"/>
            <a:ext cx="536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1C232"/>
                </a:solidFill>
                <a:latin typeface="Cambria"/>
                <a:ea typeface="Cambria"/>
                <a:cs typeface="Cambria"/>
                <a:sym typeface="Cambria"/>
              </a:rPr>
              <a:t>Competitors</a:t>
            </a:r>
            <a:endParaRPr b="1" u="sng">
              <a:solidFill>
                <a:srgbClr val="F1C232"/>
              </a:solidFill>
              <a:latin typeface="Cambria"/>
              <a:ea typeface="Cambria"/>
              <a:cs typeface="Cambria"/>
              <a:sym typeface="Cambria"/>
            </a:endParaRPr>
          </a:p>
        </p:txBody>
      </p:sp>
      <p:sp>
        <p:nvSpPr>
          <p:cNvPr id="67" name="Google Shape;67;p15"/>
          <p:cNvSpPr txBox="1"/>
          <p:nvPr>
            <p:ph idx="1" type="body"/>
          </p:nvPr>
        </p:nvSpPr>
        <p:spPr>
          <a:xfrm>
            <a:off x="239425" y="963050"/>
            <a:ext cx="5488200" cy="383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Cambria"/>
              <a:buChar char="●"/>
            </a:pPr>
            <a:r>
              <a:rPr lang="en">
                <a:solidFill>
                  <a:srgbClr val="FFFFFF"/>
                </a:solidFill>
                <a:latin typeface="Cambria"/>
                <a:ea typeface="Cambria"/>
                <a:cs typeface="Cambria"/>
                <a:sym typeface="Cambria"/>
              </a:rPr>
              <a:t>There are few competitors that we have discovered while researching about the idea. </a:t>
            </a:r>
            <a:endParaRPr>
              <a:solidFill>
                <a:srgbClr val="FFFFFF"/>
              </a:solidFill>
              <a:latin typeface="Cambria"/>
              <a:ea typeface="Cambria"/>
              <a:cs typeface="Cambria"/>
              <a:sym typeface="Cambria"/>
            </a:endParaRPr>
          </a:p>
          <a:p>
            <a:pPr indent="-342900" lvl="0" marL="457200" rtl="0" algn="l">
              <a:spcBef>
                <a:spcPts val="0"/>
              </a:spcBef>
              <a:spcAft>
                <a:spcPts val="0"/>
              </a:spcAft>
              <a:buClr>
                <a:srgbClr val="FFFFFF"/>
              </a:buClr>
              <a:buSzPts val="1800"/>
              <a:buFont typeface="Cambria"/>
              <a:buChar char="●"/>
            </a:pPr>
            <a:r>
              <a:rPr lang="en">
                <a:solidFill>
                  <a:srgbClr val="FFFFFF"/>
                </a:solidFill>
                <a:latin typeface="Cambria"/>
                <a:ea typeface="Cambria"/>
                <a:cs typeface="Cambria"/>
                <a:sym typeface="Cambria"/>
              </a:rPr>
              <a:t>One of the our biggest competitor is “Big Oven”</a:t>
            </a:r>
            <a:endParaRPr>
              <a:solidFill>
                <a:srgbClr val="FFFFFF"/>
              </a:solidFill>
              <a:latin typeface="Cambria"/>
              <a:ea typeface="Cambria"/>
              <a:cs typeface="Cambria"/>
              <a:sym typeface="Cambria"/>
            </a:endParaRPr>
          </a:p>
          <a:p>
            <a:pPr indent="-317500" lvl="1" marL="914400" rtl="0" algn="l">
              <a:spcBef>
                <a:spcPts val="0"/>
              </a:spcBef>
              <a:spcAft>
                <a:spcPts val="0"/>
              </a:spcAft>
              <a:buClr>
                <a:srgbClr val="FFFFFF"/>
              </a:buClr>
              <a:buSzPts val="1400"/>
              <a:buFont typeface="Cambria"/>
              <a:buChar char="○"/>
            </a:pPr>
            <a:r>
              <a:rPr lang="en">
                <a:solidFill>
                  <a:srgbClr val="FFFFFF"/>
                </a:solidFill>
                <a:latin typeface="Cambria"/>
                <a:ea typeface="Cambria"/>
                <a:cs typeface="Cambria"/>
                <a:sym typeface="Cambria"/>
              </a:rPr>
              <a:t>Provide recipe browsing and creating service</a:t>
            </a:r>
            <a:endParaRPr>
              <a:solidFill>
                <a:srgbClr val="FFFFFF"/>
              </a:solidFill>
              <a:latin typeface="Cambria"/>
              <a:ea typeface="Cambria"/>
              <a:cs typeface="Cambria"/>
              <a:sym typeface="Cambria"/>
            </a:endParaRPr>
          </a:p>
          <a:p>
            <a:pPr indent="-317500" lvl="1" marL="914400" rtl="0" algn="l">
              <a:spcBef>
                <a:spcPts val="0"/>
              </a:spcBef>
              <a:spcAft>
                <a:spcPts val="0"/>
              </a:spcAft>
              <a:buClr>
                <a:srgbClr val="FFFFFF"/>
              </a:buClr>
              <a:buSzPts val="1400"/>
              <a:buFont typeface="Cambria"/>
              <a:buChar char="○"/>
            </a:pPr>
            <a:r>
              <a:rPr lang="en">
                <a:solidFill>
                  <a:srgbClr val="FFFFFF"/>
                </a:solidFill>
                <a:latin typeface="Cambria"/>
                <a:ea typeface="Cambria"/>
                <a:cs typeface="Cambria"/>
                <a:sym typeface="Cambria"/>
              </a:rPr>
              <a:t>Provide meal planning service</a:t>
            </a:r>
            <a:endParaRPr>
              <a:solidFill>
                <a:srgbClr val="FFFFFF"/>
              </a:solidFill>
              <a:latin typeface="Cambria"/>
              <a:ea typeface="Cambria"/>
              <a:cs typeface="Cambria"/>
              <a:sym typeface="Cambria"/>
            </a:endParaRPr>
          </a:p>
          <a:p>
            <a:pPr indent="-342900" lvl="0" marL="457200" rtl="0" algn="l">
              <a:spcBef>
                <a:spcPts val="0"/>
              </a:spcBef>
              <a:spcAft>
                <a:spcPts val="0"/>
              </a:spcAft>
              <a:buClr>
                <a:srgbClr val="FFFFFF"/>
              </a:buClr>
              <a:buSzPts val="1800"/>
              <a:buFont typeface="Cambria"/>
              <a:buChar char="●"/>
            </a:pPr>
            <a:r>
              <a:rPr lang="en">
                <a:solidFill>
                  <a:srgbClr val="FFFFFF"/>
                </a:solidFill>
                <a:latin typeface="Cambria"/>
                <a:ea typeface="Cambria"/>
                <a:cs typeface="Cambria"/>
                <a:sym typeface="Cambria"/>
              </a:rPr>
              <a:t>However, you have to pay in order to use their meal planning service</a:t>
            </a:r>
            <a:endParaRPr>
              <a:solidFill>
                <a:srgbClr val="FFFFFF"/>
              </a:solidFill>
              <a:latin typeface="Cambria"/>
              <a:ea typeface="Cambria"/>
              <a:cs typeface="Cambria"/>
              <a:sym typeface="Cambria"/>
            </a:endParaRPr>
          </a:p>
          <a:p>
            <a:pPr indent="-342900" lvl="0" marL="457200" rtl="0" algn="l">
              <a:spcBef>
                <a:spcPts val="0"/>
              </a:spcBef>
              <a:spcAft>
                <a:spcPts val="0"/>
              </a:spcAft>
              <a:buClr>
                <a:srgbClr val="FFFFFF"/>
              </a:buClr>
              <a:buSzPts val="1800"/>
              <a:buFont typeface="Cambria"/>
              <a:buChar char="●"/>
            </a:pPr>
            <a:r>
              <a:rPr lang="en">
                <a:solidFill>
                  <a:srgbClr val="FFFFFF"/>
                </a:solidFill>
                <a:latin typeface="Cambria"/>
                <a:ea typeface="Cambria"/>
                <a:cs typeface="Cambria"/>
                <a:sym typeface="Cambria"/>
              </a:rPr>
              <a:t>We want to focus mainly on meal planner rather than recipe browsing and expand on that.</a:t>
            </a:r>
            <a:endParaRPr>
              <a:solidFill>
                <a:srgbClr val="FFFFFF"/>
              </a:solidFill>
              <a:latin typeface="Cambria"/>
              <a:ea typeface="Cambria"/>
              <a:cs typeface="Cambria"/>
              <a:sym typeface="Cambria"/>
            </a:endParaRPr>
          </a:p>
          <a:p>
            <a:pPr indent="-342900" lvl="0" marL="457200" rtl="0" algn="l">
              <a:spcBef>
                <a:spcPts val="0"/>
              </a:spcBef>
              <a:spcAft>
                <a:spcPts val="0"/>
              </a:spcAft>
              <a:buClr>
                <a:srgbClr val="FFFFFF"/>
              </a:buClr>
              <a:buSzPts val="1800"/>
              <a:buFont typeface="Cambria"/>
              <a:buChar char="●"/>
            </a:pPr>
            <a:r>
              <a:rPr lang="en">
                <a:solidFill>
                  <a:srgbClr val="FFFFFF"/>
                </a:solidFill>
                <a:latin typeface="Cambria"/>
                <a:ea typeface="Cambria"/>
                <a:cs typeface="Cambria"/>
                <a:sym typeface="Cambria"/>
              </a:rPr>
              <a:t>There are also other features we thought of but we don’t know if we will have the time to implement them all</a:t>
            </a:r>
            <a:endParaRPr>
              <a:solidFill>
                <a:srgbClr val="FFFFFF"/>
              </a:solidFill>
              <a:latin typeface="Cambria"/>
              <a:ea typeface="Cambria"/>
              <a:cs typeface="Cambria"/>
              <a:sym typeface="Cambria"/>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5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168625" y="324550"/>
            <a:ext cx="597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accent6"/>
                </a:solidFill>
                <a:latin typeface="Cambria"/>
                <a:ea typeface="Cambria"/>
                <a:cs typeface="Cambria"/>
                <a:sym typeface="Cambria"/>
              </a:rPr>
              <a:t>Design Strategy</a:t>
            </a:r>
            <a:endParaRPr b="1" u="sng">
              <a:solidFill>
                <a:schemeClr val="accent6"/>
              </a:solidFill>
              <a:latin typeface="Cambria"/>
              <a:ea typeface="Cambria"/>
              <a:cs typeface="Cambria"/>
              <a:sym typeface="Cambria"/>
            </a:endParaRPr>
          </a:p>
          <a:p>
            <a:pPr indent="0" lvl="0" marL="0" rtl="0" algn="l">
              <a:spcBef>
                <a:spcPts val="0"/>
              </a:spcBef>
              <a:spcAft>
                <a:spcPts val="0"/>
              </a:spcAft>
              <a:buNone/>
            </a:pPr>
            <a:r>
              <a:t/>
            </a:r>
            <a:endParaRPr/>
          </a:p>
        </p:txBody>
      </p:sp>
      <p:sp>
        <p:nvSpPr>
          <p:cNvPr id="73" name="Google Shape;73;p16"/>
          <p:cNvSpPr txBox="1"/>
          <p:nvPr>
            <p:ph idx="1" type="body"/>
          </p:nvPr>
        </p:nvSpPr>
        <p:spPr>
          <a:xfrm>
            <a:off x="322225" y="1002425"/>
            <a:ext cx="537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Cambria"/>
                <a:ea typeface="Cambria"/>
                <a:cs typeface="Cambria"/>
                <a:sym typeface="Cambria"/>
              </a:rPr>
              <a:t>Our first step in creating the web application was designing the database. We want to have a clear idea on how information was going to be stored and accessed.</a:t>
            </a:r>
            <a:endParaRPr sz="1400">
              <a:solidFill>
                <a:srgbClr val="FFFFFF"/>
              </a:solidFill>
              <a:latin typeface="Cambria"/>
              <a:ea typeface="Cambria"/>
              <a:cs typeface="Cambria"/>
              <a:sym typeface="Cambria"/>
            </a:endParaRPr>
          </a:p>
          <a:p>
            <a:pPr indent="0" lvl="0" marL="0" rtl="0" algn="l">
              <a:spcBef>
                <a:spcPts val="1600"/>
              </a:spcBef>
              <a:spcAft>
                <a:spcPts val="0"/>
              </a:spcAft>
              <a:buNone/>
            </a:pPr>
            <a:r>
              <a:rPr lang="en" sz="1400">
                <a:solidFill>
                  <a:srgbClr val="FFFFFF"/>
                </a:solidFill>
                <a:latin typeface="Cambria"/>
                <a:ea typeface="Cambria"/>
                <a:cs typeface="Cambria"/>
                <a:sym typeface="Cambria"/>
              </a:rPr>
              <a:t>We are first implementing the homepage where we have a search bar, that allows users to search for </a:t>
            </a:r>
            <a:r>
              <a:rPr lang="en" sz="1400">
                <a:solidFill>
                  <a:srgbClr val="FFFFFF"/>
                </a:solidFill>
                <a:latin typeface="Cambria"/>
                <a:ea typeface="Cambria"/>
                <a:cs typeface="Cambria"/>
                <a:sym typeface="Cambria"/>
              </a:rPr>
              <a:t>recipes</a:t>
            </a:r>
            <a:r>
              <a:rPr lang="en" sz="1400">
                <a:solidFill>
                  <a:srgbClr val="FFFFFF"/>
                </a:solidFill>
                <a:latin typeface="Cambria"/>
                <a:ea typeface="Cambria"/>
                <a:cs typeface="Cambria"/>
                <a:sym typeface="Cambria"/>
              </a:rPr>
              <a:t> and instructions on how to make them.</a:t>
            </a:r>
            <a:endParaRPr sz="1400">
              <a:solidFill>
                <a:srgbClr val="FFFFFF"/>
              </a:solidFill>
              <a:latin typeface="Cambria"/>
              <a:ea typeface="Cambria"/>
              <a:cs typeface="Cambria"/>
              <a:sym typeface="Cambria"/>
            </a:endParaRPr>
          </a:p>
          <a:p>
            <a:pPr indent="0" lvl="0" marL="0" rtl="0" algn="l">
              <a:spcBef>
                <a:spcPts val="1600"/>
              </a:spcBef>
              <a:spcAft>
                <a:spcPts val="0"/>
              </a:spcAft>
              <a:buNone/>
            </a:pPr>
            <a:r>
              <a:rPr lang="en" sz="1400">
                <a:solidFill>
                  <a:srgbClr val="FFFFFF"/>
                </a:solidFill>
                <a:latin typeface="Cambria"/>
                <a:ea typeface="Cambria"/>
                <a:cs typeface="Cambria"/>
                <a:sym typeface="Cambria"/>
              </a:rPr>
              <a:t>We manage our project by constantly communicating our ideas and suggestions through our slack </a:t>
            </a:r>
            <a:r>
              <a:rPr lang="en" sz="1400">
                <a:solidFill>
                  <a:srgbClr val="FFFFFF"/>
                </a:solidFill>
                <a:latin typeface="Cambria"/>
                <a:ea typeface="Cambria"/>
                <a:cs typeface="Cambria"/>
                <a:sym typeface="Cambria"/>
              </a:rPr>
              <a:t>channel</a:t>
            </a:r>
            <a:r>
              <a:rPr lang="en" sz="1400">
                <a:solidFill>
                  <a:srgbClr val="FFFFFF"/>
                </a:solidFill>
                <a:latin typeface="Cambria"/>
                <a:ea typeface="Cambria"/>
                <a:cs typeface="Cambria"/>
                <a:sym typeface="Cambria"/>
              </a:rPr>
              <a:t>. Before we move on to do something, we discuss it with everyone else and see what their opinion is.</a:t>
            </a:r>
            <a:endParaRPr sz="1400">
              <a:solidFill>
                <a:srgbClr val="FFFFFF"/>
              </a:solidFill>
              <a:latin typeface="Cambria"/>
              <a:ea typeface="Cambria"/>
              <a:cs typeface="Cambria"/>
              <a:sym typeface="Cambria"/>
            </a:endParaRPr>
          </a:p>
          <a:p>
            <a:pPr indent="0" lvl="0" marL="0" rtl="0" algn="l">
              <a:spcBef>
                <a:spcPts val="1600"/>
              </a:spcBef>
              <a:spcAft>
                <a:spcPts val="1600"/>
              </a:spcAft>
              <a:buNone/>
            </a:pPr>
            <a:r>
              <a:rPr lang="en" sz="1400">
                <a:solidFill>
                  <a:srgbClr val="FFFFFF"/>
                </a:solidFill>
                <a:latin typeface="Cambria"/>
                <a:ea typeface="Cambria"/>
                <a:cs typeface="Cambria"/>
                <a:sym typeface="Cambria"/>
              </a:rPr>
              <a:t>Each member is </a:t>
            </a:r>
            <a:r>
              <a:rPr lang="en" sz="1400">
                <a:solidFill>
                  <a:srgbClr val="FFFFFF"/>
                </a:solidFill>
                <a:latin typeface="Cambria"/>
                <a:ea typeface="Cambria"/>
                <a:cs typeface="Cambria"/>
                <a:sym typeface="Cambria"/>
              </a:rPr>
              <a:t>assigned</a:t>
            </a:r>
            <a:r>
              <a:rPr lang="en" sz="1400">
                <a:solidFill>
                  <a:srgbClr val="FFFFFF"/>
                </a:solidFill>
                <a:latin typeface="Cambria"/>
                <a:ea typeface="Cambria"/>
                <a:cs typeface="Cambria"/>
                <a:sym typeface="Cambria"/>
              </a:rPr>
              <a:t> with a specific section of the web application. </a:t>
            </a:r>
            <a:endParaRPr sz="1400">
              <a:solidFill>
                <a:srgbClr val="FFFFFF"/>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 name="Google Shape;80;p17"/>
          <p:cNvPicPr preferRelativeResize="0"/>
          <p:nvPr/>
        </p:nvPicPr>
        <p:blipFill>
          <a:blip r:embed="rId3">
            <a:alphaModFix/>
          </a:blip>
          <a:stretch>
            <a:fillRect/>
          </a:stretch>
        </p:blipFill>
        <p:spPr>
          <a:xfrm>
            <a:off x="2548513" y="0"/>
            <a:ext cx="3857626"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8"/>
          <p:cNvPicPr preferRelativeResize="0"/>
          <p:nvPr/>
        </p:nvPicPr>
        <p:blipFill>
          <a:blip r:embed="rId3">
            <a:alphaModFix/>
          </a:blip>
          <a:stretch>
            <a:fillRect/>
          </a:stretch>
        </p:blipFill>
        <p:spPr>
          <a:xfrm rot="5400000">
            <a:off x="985221" y="1020300"/>
            <a:ext cx="6857999"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4" name="Google Shape;94;p19"/>
          <p:cNvPicPr preferRelativeResize="0"/>
          <p:nvPr/>
        </p:nvPicPr>
        <p:blipFill>
          <a:blip r:embed="rId3">
            <a:alphaModFix/>
          </a:blip>
          <a:stretch>
            <a:fillRect/>
          </a:stretch>
        </p:blipFill>
        <p:spPr>
          <a:xfrm>
            <a:off x="0" y="595798"/>
            <a:ext cx="9143999" cy="39519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90350" y="312525"/>
            <a:ext cx="595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B6E635"/>
                </a:solidFill>
                <a:latin typeface="Cambria"/>
                <a:ea typeface="Cambria"/>
                <a:cs typeface="Cambria"/>
                <a:sym typeface="Cambria"/>
              </a:rPr>
              <a:t>Technical Overview</a:t>
            </a:r>
            <a:endParaRPr b="1" u="sng">
              <a:solidFill>
                <a:srgbClr val="B6E635"/>
              </a:solidFill>
              <a:latin typeface="Cambria"/>
              <a:ea typeface="Cambria"/>
              <a:cs typeface="Cambria"/>
              <a:sym typeface="Cambria"/>
            </a:endParaRPr>
          </a:p>
        </p:txBody>
      </p:sp>
      <p:sp>
        <p:nvSpPr>
          <p:cNvPr id="100" name="Google Shape;100;p20"/>
          <p:cNvSpPr txBox="1"/>
          <p:nvPr>
            <p:ph idx="1" type="body"/>
          </p:nvPr>
        </p:nvSpPr>
        <p:spPr>
          <a:xfrm>
            <a:off x="311700" y="1152475"/>
            <a:ext cx="5263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mbria"/>
                <a:ea typeface="Cambria"/>
                <a:cs typeface="Cambria"/>
                <a:sym typeface="Cambria"/>
              </a:rPr>
              <a:t>What are your Resources?</a:t>
            </a:r>
            <a:endParaRPr>
              <a:solidFill>
                <a:srgbClr val="FFFFFF"/>
              </a:solidFill>
              <a:latin typeface="Cambria"/>
              <a:ea typeface="Cambria"/>
              <a:cs typeface="Cambria"/>
              <a:sym typeface="Cambria"/>
            </a:endParaRPr>
          </a:p>
          <a:p>
            <a:pPr indent="0" lvl="0" marL="0" rtl="0" algn="l">
              <a:spcBef>
                <a:spcPts val="1600"/>
              </a:spcBef>
              <a:spcAft>
                <a:spcPts val="0"/>
              </a:spcAft>
              <a:buNone/>
            </a:pPr>
            <a:r>
              <a:rPr lang="en">
                <a:solidFill>
                  <a:srgbClr val="FFFFFF"/>
                </a:solidFill>
                <a:latin typeface="Cambria"/>
                <a:ea typeface="Cambria"/>
                <a:cs typeface="Cambria"/>
                <a:sym typeface="Cambria"/>
              </a:rPr>
              <a:t>-We are going to use the Edamam API to retrieve recipes when the users are browsing</a:t>
            </a:r>
            <a:endParaRPr>
              <a:solidFill>
                <a:srgbClr val="FFFFFF"/>
              </a:solidFill>
              <a:latin typeface="Cambria"/>
              <a:ea typeface="Cambria"/>
              <a:cs typeface="Cambria"/>
              <a:sym typeface="Cambria"/>
            </a:endParaRPr>
          </a:p>
          <a:p>
            <a:pPr indent="0" lvl="0" marL="0" rtl="0" algn="l">
              <a:spcBef>
                <a:spcPts val="1600"/>
              </a:spcBef>
              <a:spcAft>
                <a:spcPts val="0"/>
              </a:spcAft>
              <a:buNone/>
            </a:pPr>
            <a:r>
              <a:rPr lang="en">
                <a:solidFill>
                  <a:srgbClr val="FFFFFF"/>
                </a:solidFill>
                <a:latin typeface="Cambria"/>
                <a:ea typeface="Cambria"/>
                <a:cs typeface="Cambria"/>
                <a:sym typeface="Cambria"/>
              </a:rPr>
              <a:t> </a:t>
            </a:r>
            <a:endParaRPr>
              <a:solidFill>
                <a:srgbClr val="FFFFFF"/>
              </a:solidFill>
              <a:latin typeface="Cambria"/>
              <a:ea typeface="Cambria"/>
              <a:cs typeface="Cambria"/>
              <a:sym typeface="Cambria"/>
            </a:endParaRPr>
          </a:p>
          <a:p>
            <a:pPr indent="0" lvl="0" marL="0" rtl="0" algn="l">
              <a:spcBef>
                <a:spcPts val="1600"/>
              </a:spcBef>
              <a:spcAft>
                <a:spcPts val="0"/>
              </a:spcAft>
              <a:buNone/>
            </a:pPr>
            <a:r>
              <a:rPr lang="en">
                <a:solidFill>
                  <a:srgbClr val="FFFFFF"/>
                </a:solidFill>
                <a:latin typeface="Cambria"/>
                <a:ea typeface="Cambria"/>
                <a:cs typeface="Cambria"/>
                <a:sym typeface="Cambria"/>
              </a:rPr>
              <a:t>What Controllers and Models did you design?</a:t>
            </a:r>
            <a:endParaRPr>
              <a:solidFill>
                <a:srgbClr val="FFFFFF"/>
              </a:solidFill>
              <a:latin typeface="Cambria"/>
              <a:ea typeface="Cambria"/>
              <a:cs typeface="Cambria"/>
              <a:sym typeface="Cambria"/>
            </a:endParaRPr>
          </a:p>
          <a:p>
            <a:pPr indent="0" lvl="0" marL="0" rtl="0" algn="l">
              <a:spcBef>
                <a:spcPts val="1600"/>
              </a:spcBef>
              <a:spcAft>
                <a:spcPts val="1600"/>
              </a:spcAft>
              <a:buNone/>
            </a:pPr>
            <a:r>
              <a:rPr lang="en">
                <a:solidFill>
                  <a:srgbClr val="FFFFFF"/>
                </a:solidFill>
                <a:latin typeface="Cambria"/>
                <a:ea typeface="Cambria"/>
                <a:cs typeface="Cambria"/>
                <a:sym typeface="Cambria"/>
              </a:rPr>
              <a:t>What Tests have you written or planned?</a:t>
            </a:r>
            <a:endParaRPr>
              <a:solidFill>
                <a:srgbClr val="FFFFFF"/>
              </a:solidFill>
              <a:latin typeface="Cambria"/>
              <a:ea typeface="Cambria"/>
              <a:cs typeface="Cambria"/>
              <a:sym typeface="Cambr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 name="Google Shape;107;p21"/>
          <p:cNvPicPr preferRelativeResize="0"/>
          <p:nvPr/>
        </p:nvPicPr>
        <p:blipFill>
          <a:blip r:embed="rId3">
            <a:alphaModFix/>
          </a:blip>
          <a:stretch>
            <a:fillRect/>
          </a:stretch>
        </p:blipFill>
        <p:spPr>
          <a:xfrm>
            <a:off x="1258725" y="0"/>
            <a:ext cx="68579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